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497" r:id="rId2"/>
    <p:sldId id="313" r:id="rId3"/>
    <p:sldId id="344" r:id="rId4"/>
    <p:sldId id="282" r:id="rId5"/>
    <p:sldId id="339" r:id="rId6"/>
    <p:sldId id="500" r:id="rId7"/>
    <p:sldId id="501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23" r:id="rId19"/>
    <p:sldId id="319" r:id="rId20"/>
    <p:sldId id="502" r:id="rId21"/>
    <p:sldId id="265" r:id="rId22"/>
    <p:sldId id="504" r:id="rId23"/>
    <p:sldId id="266" r:id="rId24"/>
    <p:sldId id="268" r:id="rId25"/>
    <p:sldId id="315" r:id="rId26"/>
    <p:sldId id="505" r:id="rId27"/>
    <p:sldId id="316" r:id="rId28"/>
    <p:sldId id="340" r:id="rId29"/>
    <p:sldId id="341" r:id="rId30"/>
    <p:sldId id="506" r:id="rId31"/>
    <p:sldId id="317" r:id="rId32"/>
    <p:sldId id="318" r:id="rId33"/>
    <p:sldId id="322" r:id="rId34"/>
    <p:sldId id="324" r:id="rId35"/>
    <p:sldId id="325" r:id="rId36"/>
    <p:sldId id="289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ormorant" panose="020B0604020202020204" charset="-52"/>
      <p:regular r:id="rId55"/>
    </p:embeddedFont>
    <p:embeddedFont>
      <p:font typeface="Menlo" panose="020B0604020202020204" charset="0"/>
      <p:regular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10. Виды и классификация архитектур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E3AB5D-6AB1-4312-A337-F30CD25E0651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C33BD-BE1B-41CD-954C-8EE56DE584D9}"/>
              </a:ext>
            </a:extLst>
          </p:cNvPr>
          <p:cNvSpPr txBox="1"/>
          <p:nvPr/>
        </p:nvSpPr>
        <p:spPr>
          <a:xfrm>
            <a:off x="5068294" y="4492270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8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4861560" y="4253487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F36D-C83F-4A13-B024-55A12E4F6ACB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492299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515885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7626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516160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4838368" y="42532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 + 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7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240898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51428" y="364299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0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503292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CF85-6037-4CBD-B1E7-380D5D89E98B}"/>
              </a:ext>
            </a:extLst>
          </p:cNvPr>
          <p:cNvSpPr txBox="1"/>
          <p:nvPr/>
        </p:nvSpPr>
        <p:spPr>
          <a:xfrm>
            <a:off x="5057030" y="4253248"/>
            <a:ext cx="676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6D8E-1668-42E4-9577-EA527875B095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709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highlight>
                <a:srgbClr val="FFFF00"/>
              </a:highlight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1820182" y="4243034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– e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F90F-A6DA-424D-85BC-F955546D0AB0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1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преобразования инфиксной записи в постфиксную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CA0C-884D-4E91-943A-4DBC094B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7826"/>
            <a:ext cx="10086892" cy="47377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HelveticaNeue LT CYR 57 Cond" panose="02000506050000020004" pitchFamily="2" charset="-52"/>
              </a:rPr>
              <a:t>СПО – стек последовательности операций (воображаемая память сохранения операций по принципу первым пришел – последним вышел)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Входная строка с выражением просматривается слева направо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очередной символ входной строки –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операнд</a:t>
            </a:r>
            <a:r>
              <a:rPr lang="ru-RU" sz="1600" dirty="0">
                <a:latin typeface="HelveticaNeue LT CYR 57 Cond" panose="02000506050000020004" pitchFamily="2" charset="-52"/>
              </a:rPr>
              <a:t>, он </a:t>
            </a:r>
            <a:r>
              <a:rPr lang="ru-RU" sz="1600" b="1" dirty="0">
                <a:latin typeface="HelveticaNeue LT CYR 57 Cond" panose="02000506050000020004" pitchFamily="2" charset="-52"/>
              </a:rPr>
              <a:t>сразу перезаписывается </a:t>
            </a:r>
            <a:r>
              <a:rPr lang="ru-RU" sz="1600" dirty="0">
                <a:latin typeface="HelveticaNeue LT CYR 57 Cond" panose="02000506050000020004" pitchFamily="2" charset="-52"/>
              </a:rPr>
              <a:t>в постфиксную строку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Левая скобка, а также символ математической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операции</a:t>
            </a:r>
            <a:r>
              <a:rPr lang="ru-RU" sz="1600" dirty="0">
                <a:latin typeface="HelveticaNeue LT CYR 57 Cond" panose="02000506050000020004" pitchFamily="2" charset="-52"/>
              </a:rPr>
              <a:t> в случае, </a:t>
            </a:r>
            <a:r>
              <a:rPr lang="ru-RU" sz="1600" b="1" dirty="0">
                <a:latin typeface="HelveticaNeue LT CYR 57 Cond" panose="02000506050000020004" pitchFamily="2" charset="-52"/>
              </a:rPr>
              <a:t>если СПО пуст</a:t>
            </a:r>
            <a:r>
              <a:rPr lang="ru-RU" sz="1600" dirty="0">
                <a:latin typeface="HelveticaNeue LT CYR 57 Cond" panose="02000506050000020004" pitchFamily="2" charset="-52"/>
              </a:rPr>
              <a:t>, всегда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Когда при просмотре </a:t>
            </a:r>
            <a:r>
              <a:rPr lang="ru-RU" sz="1600" b="1" dirty="0">
                <a:latin typeface="HelveticaNeue LT CYR 57 Cond" panose="02000506050000020004" pitchFamily="2" charset="-52"/>
              </a:rPr>
              <a:t>встречается правая скобка</a:t>
            </a:r>
            <a:r>
              <a:rPr lang="ru-RU" sz="1600" dirty="0">
                <a:latin typeface="HelveticaNeue LT CYR 57 Cond" panose="02000506050000020004" pitchFamily="2" charset="-52"/>
              </a:rPr>
              <a:t>, </a:t>
            </a:r>
            <a:r>
              <a:rPr lang="ru-RU" sz="1600" b="1" dirty="0">
                <a:latin typeface="HelveticaNeue LT CYR 57 Cond" panose="02000506050000020004" pitchFamily="2" charset="-52"/>
              </a:rPr>
              <a:t>символ</a:t>
            </a:r>
            <a:r>
              <a:rPr lang="ru-RU" sz="1600" dirty="0">
                <a:latin typeface="HelveticaNeue LT CYR 57 Cond" panose="02000506050000020004" pitchFamily="2" charset="-52"/>
              </a:rPr>
              <a:t>, находящийся на вершине СПО, выталкивается из СПО 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</a:t>
            </a:r>
            <a:r>
              <a:rPr lang="ru-RU" sz="1600" dirty="0">
                <a:latin typeface="HelveticaNeue LT CYR 57 Cond" panose="02000506050000020004" pitchFamily="2" charset="-52"/>
              </a:rPr>
              <a:t>постфиксную</a:t>
            </a:r>
            <a:r>
              <a:rPr lang="ru-RU" sz="1600" b="1" dirty="0">
                <a:latin typeface="HelveticaNeue LT CYR 57 Cond" panose="02000506050000020004" pitchFamily="2" charset="-52"/>
              </a:rPr>
              <a:t> строку</a:t>
            </a:r>
            <a:r>
              <a:rPr lang="ru-RU" sz="1600" dirty="0">
                <a:latin typeface="HelveticaNeue LT CYR 57 Cond" panose="02000506050000020004" pitchFamily="2" charset="-52"/>
              </a:rPr>
              <a:t>. Процедура повторяется до появления левой скобки. При встрече они аннигилируют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</a:t>
            </a:r>
            <a:r>
              <a:rPr lang="ru-RU" sz="1600" b="1" dirty="0">
                <a:latin typeface="HelveticaNeue LT CYR 57 Cond" panose="02000506050000020004" pitchFamily="2" charset="-52"/>
              </a:rPr>
              <a:t>СПО пуст или символ операции </a:t>
            </a:r>
            <a:r>
              <a:rPr lang="ru-RU" sz="1600" dirty="0">
                <a:latin typeface="HelveticaNeue LT CYR 57 Cond" panose="02000506050000020004" pitchFamily="2" charset="-52"/>
              </a:rPr>
              <a:t>во входной строке имеет более высокий приоритет, чем символ на вершине СПО, символ операции из входной строки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приоритет символа во входной строке </a:t>
            </a:r>
            <a:r>
              <a:rPr lang="ru-RU" sz="1600" b="1" dirty="0">
                <a:latin typeface="HelveticaNeue LT CYR 57 Cond" panose="02000506050000020004" pitchFamily="2" charset="-52"/>
              </a:rPr>
              <a:t>равен или ниже приоритета</a:t>
            </a:r>
            <a:r>
              <a:rPr lang="ru-RU" sz="1600" dirty="0">
                <a:latin typeface="HelveticaNeue LT CYR 57 Cond" panose="02000506050000020004" pitchFamily="2" charset="-52"/>
              </a:rPr>
              <a:t> символа на вершине СПО, символ из вершины СПО выталкивается в постфиксную строку. Процедура повторяется до тех пор, пока на вершине СПО не появится символ с меньшим приоритетом, либо левая скобка, либо СПО станет пусты. После этого символ из входной строки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После достижения </a:t>
            </a:r>
            <a:r>
              <a:rPr lang="ru-RU" sz="1600" b="1" dirty="0">
                <a:latin typeface="HelveticaNeue LT CYR 57 Cond" panose="02000506050000020004" pitchFamily="2" charset="-52"/>
              </a:rPr>
              <a:t>последнего символа </a:t>
            </a:r>
            <a:r>
              <a:rPr lang="ru-RU" sz="1600" dirty="0">
                <a:latin typeface="HelveticaNeue LT CYR 57 Cond" panose="02000506050000020004" pitchFamily="2" charset="-52"/>
              </a:rPr>
              <a:t>входной строки содержание СПО последовательно выталкивается в постфиксную строку</a:t>
            </a:r>
          </a:p>
        </p:txBody>
      </p:sp>
    </p:spTree>
    <p:extLst>
      <p:ext uri="{BB962C8B-B14F-4D97-AF65-F5344CB8AC3E}">
        <p14:creationId xmlns:p14="http://schemas.microsoft.com/office/powerpoint/2010/main" val="23349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Стековые архитектуры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B7D61-620C-4AD9-9C9C-064720D9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B5000 (1960)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B6700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HP 3000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ICL 2900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Symbolics 3600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Inmos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Transputer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Java Virtual Machine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x87 Floating Point Unit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 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хранения операндов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составу и сложности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команд процессора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способам адресации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реальных архитектур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3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588A-FCA9-463A-8DBC-DC1C1645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F32C-A884-4A91-86DF-1AA1EF84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 (Complex Instruction Set Computer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полным набором команд)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Большое количество различных машинных команд (сотни), каждая из которых выполняется за несколько тактов центрального процессора;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программируемой логикой;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Небольшое количество регистров общего назначения (РОН);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Различные форматы команд с разной длиной;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Преобладание двухадресной адресации;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Развитый механизм адресации операндов, включающий различные методы косвенной адресации.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74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299787-1452-4A20-AB6C-202B10C930B9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AE04815-A58E-4F46-8A54-6E564193A85B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4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C2541-5ABF-483D-9970-09F953E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CD45-FCFB-471E-AA5E-12DB0E8F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(Reduced Instruction Set Computer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сокращенным набором команд)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Выполнение всех (или, по крайней мере, 75% команд) за один цикл;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Стандартная однословная длина всех команд, равная естественной длине слова и ширине шины данных и допускающая унифицированную конвейерную обработку всех команд;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стандартных команд (не более 128);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количество форматов команд (около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способов адресации (не более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памяти только посредством команд чтения и записи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load/store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команды, за исключением чтения и записи, используют внутрипроцессорные межрегистровые пересылки;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аппаратной (жесткой) логикой;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Относительно большой (порядка 32 регистров) процессорный файл регистров общего назначения (число РОН в современных RISC-микропроцессорах может превышать 500).</a:t>
            </a:r>
          </a:p>
        </p:txBody>
      </p:sp>
    </p:spTree>
    <p:extLst>
      <p:ext uri="{BB962C8B-B14F-4D97-AF65-F5344CB8AC3E}">
        <p14:creationId xmlns:p14="http://schemas.microsoft.com/office/powerpoint/2010/main" val="26318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6671-9C94-45DB-88DC-A8D7C86E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Преимущества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C0558-9833-4E4B-9C68-9935AD5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технологии RISC характерна сравнительно простая структура устройства управления (остается больше места для других узлов ЦП и для дополнительных устройств: кэш-памяти, блока арифметики с плавающей запятой, части основной памяти, блока управления памятью, портов ввода/вывода).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Унификация набора команд, ориентация на конвейерную обработку, унификация размера команд и длительности их выполнения, устранение периодов ожидания в конвейере.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обладает рядом средств для непосредственной поддержки ЯВУ и упрощения разработки компиляторов ЯВУ, благодаря чему эта архитектура в плане поддержки ЯВУ почти равна CISC.</a:t>
            </a:r>
          </a:p>
        </p:txBody>
      </p:sp>
    </p:spTree>
    <p:extLst>
      <p:ext uri="{BB962C8B-B14F-4D97-AF65-F5344CB8AC3E}">
        <p14:creationId xmlns:p14="http://schemas.microsoft.com/office/powerpoint/2010/main" val="35879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92EF2-F9BC-4B93-B81B-D08A4742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25B09-9C10-49D1-8DAB-4AD4F1C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Сокращенное число команд: на выполнение ряда функций приходится тратить несколько команд вместо одной в CISC. Это удлиняет код программы, увеличивает загрузку памяти и трафик команд между памятью и ЦП. Исследования показали, что RISC-программа в среднем на 30% длиннее CISC-программы, реализующей те же функции.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Хотя большое число регистров дает существенные преимущества, само по себе оно усложняет схему декодирования номера регистра, тем самым увеличивается время доступа к регистрам.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УУ с аппаратной логикой, реализованное в большинстве RISC-систем, менее гибко, более склонно к ошибкам, затрудняет поиск и исправление ошибок, уступает при выполнении сложных команд.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Однословная команда исключает прямую адресацию для полноразрядного адреса, поэтому ряд производителей допускают небольшую часть команд двойной длины</a:t>
            </a:r>
          </a:p>
        </p:txBody>
      </p:sp>
    </p:spTree>
    <p:extLst>
      <p:ext uri="{BB962C8B-B14F-4D97-AF65-F5344CB8AC3E}">
        <p14:creationId xmlns:p14="http://schemas.microsoft.com/office/powerpoint/2010/main" val="2236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15E63E28-BE70-4949-8681-DC289ECD82BA}"/>
              </a:ext>
            </a:extLst>
          </p:cNvPr>
          <p:cNvCxnSpPr>
            <a:cxnSpLocks/>
          </p:cNvCxnSpPr>
          <p:nvPr/>
        </p:nvCxnSpPr>
        <p:spPr>
          <a:xfrm>
            <a:off x="817258" y="542823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78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0" y="6429076"/>
            <a:ext cx="15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(годы)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CDB9C72-7BC5-4638-B7F5-BC8645E6C106}"/>
              </a:ext>
            </a:extLst>
          </p:cNvPr>
          <p:cNvCxnSpPr>
            <a:cxnSpLocks/>
          </p:cNvCxnSpPr>
          <p:nvPr/>
        </p:nvCxnSpPr>
        <p:spPr>
          <a:xfrm>
            <a:off x="462748" y="5581558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7DD0178-5DBB-4BA7-83BA-61E404881756}"/>
              </a:ext>
            </a:extLst>
          </p:cNvPr>
          <p:cNvSpPr txBox="1"/>
          <p:nvPr/>
        </p:nvSpPr>
        <p:spPr>
          <a:xfrm>
            <a:off x="-48361" y="544927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HelveticaNeue LT CYR 57 Cond" panose="02000506050000020004" pitchFamily="2" charset="-52"/>
              </a:rPr>
              <a:t>2000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51445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EE33-9356-4F91-9F9C-0B1AE98C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 (Very Long Instruction Word)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CC4D7-F0EC-4397-83E4-52F347B7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41526" y="789992"/>
            <a:ext cx="2908947" cy="61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4F8C8-7F55-4089-A51B-46D6624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4F69A-201A-45DD-99BB-33F62F0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Усложнение регистрового файла и, прежде всего, связей этого файла с вычислительными устройствами;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Трудности создания компиляторов, способных найти в программе независимые команды, связать такие команды в длинные строки и обеспечить их параллельное выполнение;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Большой объем программного кода;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Невозможность миграции программ написанных под другие архитектуры;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Сложность отладки.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01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C1E7D-A82D-4B06-9236-A38457F2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EPIC (Explicitly Parallel Instruction Computing)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E835B-EEE5-47EA-A483-87DF5C5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09648" y="790954"/>
            <a:ext cx="1862661" cy="56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07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в различных архитектурах</a:t>
            </a: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9BD3EC-5B06-4781-ADC1-A460D1B4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0" y="1809957"/>
            <a:ext cx="5974040" cy="4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данных и размеры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A8FFC4A-0341-4237-96B3-17DC1E8D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(Integer)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Двоично-десятичный код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Binary Coded Decimal – BCD)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Floating Point)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IEEE 754 (float)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Cray Floating Point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Extended Precision (80-bit)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TensorFloat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BrainFloat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MSFP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Posit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Packed Vector Data)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 (8, 16, 32, 64 бита)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(8, 16, 32, 40, 64, 80 бит)</a:t>
            </a:r>
          </a:p>
        </p:txBody>
      </p:sp>
    </p:spTree>
    <p:extLst>
      <p:ext uri="{BB962C8B-B14F-4D97-AF65-F5344CB8AC3E}">
        <p14:creationId xmlns:p14="http://schemas.microsoft.com/office/powerpoint/2010/main" val="11646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9181A-A5A2-46E0-83BF-61DA5E03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  <a:endParaRPr lang="ru-RU" sz="2400" dirty="0"/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или не происходит исходя из значений флагов, формируемых операционными устройствами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Специальные операции меняют содержимое регистра состояний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State Register)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Команда условного перехода происходит, если содержимое регистра состояний соответствует выполняемой инструкции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Плюс использования – возможность предикация</a:t>
            </a:r>
          </a:p>
        </p:txBody>
      </p:sp>
    </p:spTree>
    <p:extLst>
      <p:ext uri="{BB962C8B-B14F-4D97-AF65-F5344CB8AC3E}">
        <p14:creationId xmlns:p14="http://schemas.microsoft.com/office/powerpoint/2010/main" val="1767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774D9-E61F-4D99-8565-BD14B399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количеству операндов и способам адресации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72476-0FBD-41DD-9CB6-06B73A72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назначению: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работы с данными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Перемещение данных (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mov, </a:t>
            </a:r>
            <a:r>
              <a:rPr lang="en-US" sz="20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sw, push, pop…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Модификация данных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add, sub, mul, div…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and, or, not…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srl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ror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</a:t>
            </a: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</a:t>
            </a: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jal,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процессором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halt, nop,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rst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адресации операндов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Непосредственная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(операнд содержится внутри инструкции)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 в регистровом файле)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регистра, в котором лежит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 со смещением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(указывается адрес регистра, в котором лежит базовый адрес, к которому прибавляется константа из инструкции, полученное число является адресом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(является суммой регистра специального назначения и константы)</a:t>
            </a:r>
          </a:p>
        </p:txBody>
      </p:sp>
    </p:spTree>
    <p:extLst>
      <p:ext uri="{BB962C8B-B14F-4D97-AF65-F5344CB8AC3E}">
        <p14:creationId xmlns:p14="http://schemas.microsoft.com/office/powerpoint/2010/main" val="3921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Количество операндов в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CE8D5-D8F4-4BF7-A576-AE161DC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нет операндов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подразумеваемый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– один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– два операнда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 – три операнда</a:t>
            </a:r>
          </a:p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F1889D-C7E1-490E-809E-8ADC089A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06" y="2612810"/>
            <a:ext cx="6383578" cy="25626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AF183-DE0A-4F92-AACF-0A5822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072" y="1940118"/>
            <a:ext cx="1242327" cy="3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Адресация операндов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6A36A8-036E-465C-8B8A-AE014B890914}"/>
              </a:ext>
            </a:extLst>
          </p:cNvPr>
          <p:cNvGrpSpPr/>
          <p:nvPr/>
        </p:nvGrpSpPr>
        <p:grpSpPr>
          <a:xfrm>
            <a:off x="838200" y="2526607"/>
            <a:ext cx="5991909" cy="2638391"/>
            <a:chOff x="43131" y="733234"/>
            <a:chExt cx="12051102" cy="53064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138DB9-EA18-4EC1-B78F-50180417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89"/>
            <a:stretch/>
          </p:blipFill>
          <p:spPr>
            <a:xfrm>
              <a:off x="43131" y="733234"/>
              <a:ext cx="7306574" cy="530640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D80BB9-2A37-4837-A624-493B9A68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45" r="73"/>
            <a:stretch/>
          </p:blipFill>
          <p:spPr>
            <a:xfrm>
              <a:off x="7349705" y="733234"/>
              <a:ext cx="4744528" cy="530640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193A8D8-27A9-4A81-BE13-32DFA3219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3" t="5002" r="79052" b="81010"/>
            <a:stretch/>
          </p:blipFill>
          <p:spPr>
            <a:xfrm>
              <a:off x="161362" y="957428"/>
              <a:ext cx="2173044" cy="742278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7FBEB12-00FF-4306-877D-614320DA1DC5}"/>
                </a:ext>
              </a:extLst>
            </p:cNvPr>
            <p:cNvCxnSpPr/>
            <p:nvPr/>
          </p:nvCxnSpPr>
          <p:spPr>
            <a:xfrm flipV="1">
              <a:off x="1968651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EBC7A7-80BD-4DC0-8C03-E67CBBEE9092}"/>
                </a:ext>
              </a:extLst>
            </p:cNvPr>
            <p:cNvCxnSpPr/>
            <p:nvPr/>
          </p:nvCxnSpPr>
          <p:spPr>
            <a:xfrm flipV="1">
              <a:off x="4842736" y="853012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7027911-AFB1-49EA-B8D0-1CB9B274A113}"/>
                </a:ext>
              </a:extLst>
            </p:cNvPr>
            <p:cNvCxnSpPr/>
            <p:nvPr/>
          </p:nvCxnSpPr>
          <p:spPr>
            <a:xfrm flipV="1">
              <a:off x="7340742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E1D6-40D9-4524-86B8-13791397C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6981151" y="2556612"/>
            <a:ext cx="4421019" cy="2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 состояния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8A9441-7176-48EB-9F75-9188884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7" y="2235011"/>
            <a:ext cx="5899868" cy="3309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32B14-F07D-4AC3-8E18-9132AEC5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8" y="2266815"/>
            <a:ext cx="5671161" cy="2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C4754F-8A96-49E4-86E2-2AF5CE24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1990"/>
            <a:ext cx="7291346" cy="3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Некоторые инструкции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 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AC6837-8947-45DE-B673-1AC955D4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416"/>
            <a:ext cx="5359179" cy="2204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9ADE3-91E3-41D0-8544-9C60A0DB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1" y="1989416"/>
            <a:ext cx="5359179" cy="40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5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1F06E9-8105-4AAD-AA03-34DA61DB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95" y="2496990"/>
            <a:ext cx="7673009" cy="2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5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B48B1-1BF6-45A0-A4FE-A76A9001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207"/>
            <a:ext cx="6272876" cy="28199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54B266-40E8-4722-8AE7-DF7207DE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1854"/>
            <a:ext cx="6272876" cy="1581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B3F0E-3B40-420C-B54E-04346F2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4331685"/>
            <a:ext cx="3629025" cy="1400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1A72E-523C-4ADB-9E6F-E691D48D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81" y="1769543"/>
            <a:ext cx="4543806" cy="2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18450-0FD3-4B76-9739-CEE48863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0" y="1690688"/>
            <a:ext cx="5943600" cy="2014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B8845-6DC4-49DA-ADB0-ADECD9A7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2" y="4110037"/>
            <a:ext cx="5843588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72AC-A76A-40A3-8A93-042885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8" y="5762985"/>
            <a:ext cx="3787878" cy="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Примеры команд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9209B-46D3-482E-9059-D141832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352"/>
            <a:ext cx="4452938" cy="359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41ACD-7B37-4CED-9469-D4295BA1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43" y="1690688"/>
            <a:ext cx="4468654" cy="195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87000-3CF3-4FB7-A13A-972DA1DA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43" y="4027158"/>
            <a:ext cx="4447699" cy="22159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7FA31-D247-4E7B-8472-9B0C28DB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51634"/>
            <a:ext cx="3871436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C7F8C-97D8-4C57-89BF-58D61D5F7EE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15141A6-D22D-43BF-BFA7-9E4AE7644D53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ÐÐ°ÑÑÐ¸Ð½ÐºÐ¸ Ð¿Ð¾ Ð·Ð°Ð¿ÑÐ¾ÑÑ EDSAC">
            <a:extLst>
              <a:ext uri="{FF2B5EF4-FFF2-40B4-BE49-F238E27FC236}">
                <a16:creationId xmlns:a16="http://schemas.microsoft.com/office/drawing/2014/main" id="{C1E87BF9-51E4-415B-BCD9-1969B1D95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r="6452"/>
          <a:stretch/>
        </p:blipFill>
        <p:spPr bwMode="auto">
          <a:xfrm>
            <a:off x="2191505" y="4066101"/>
            <a:ext cx="3785419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6D08D17-6C6C-48FA-B98C-52A553D8113B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F2B94DF-422F-4580-BBF6-C93B7363655E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BABFCED-0926-4447-A644-7AD45DEB9E32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4A899-B923-4046-9387-9B952D3A02A1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BF17BB3-EF64-40A0-9A04-2B29E6C1851E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8DEC7347-DAF9-4DF0-8E83-6B32B667A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6345"/>
          <a:stretch/>
        </p:blipFill>
        <p:spPr bwMode="auto">
          <a:xfrm>
            <a:off x="4323522" y="4173079"/>
            <a:ext cx="3401961" cy="19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D1B98F1-887E-4A8F-9D92-330C9F86D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6026" r="3977" b="21531"/>
          <a:stretch/>
        </p:blipFill>
        <p:spPr>
          <a:xfrm>
            <a:off x="8508307" y="1551757"/>
            <a:ext cx="3096673" cy="1187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EC331B-1BC5-4641-A65D-3484B4992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29645" r="6654" b="18944"/>
          <a:stretch/>
        </p:blipFill>
        <p:spPr>
          <a:xfrm>
            <a:off x="8653973" y="3084324"/>
            <a:ext cx="2805339" cy="143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265C51-ED43-4E18-9F75-243703F95D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3373" r="9137" b="15926"/>
          <a:stretch/>
        </p:blipFill>
        <p:spPr>
          <a:xfrm>
            <a:off x="8653973" y="4869554"/>
            <a:ext cx="2796385" cy="169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C862919-8090-47F9-BEC8-952F6C35050E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3FACB0-6BA2-4428-B6BB-1682FD31CF7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DBB5959-8263-4F80-9151-B4B88EE49F89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D3C0572-E098-4AC0-AA7D-EB198D781104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2327C5-1506-494D-85D5-0AD8B4348A8C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23B8BD8-D014-4D7C-ACF6-BD0E2F3E75FE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D785EA9-D783-4D48-99A7-CEA708180EB3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4FAAA958-0807-4B35-A1EB-4A6E26E551FA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7B9EFAFA-E69C-41FE-B1BF-2D4761E0B805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9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9C3DEF9-10DC-4822-A67D-2E2194E8907C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8046E63E-6017-432E-AD2D-E15B43E10BE9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CDD66F-514D-452D-80CD-51BCD9DD04CF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FB9C216-B1EC-449C-8D0A-2AC80E8593A5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4E397A-4027-4147-A77A-90CD1216391D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73249B6-3810-465F-94C6-49E38E013503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0D5DBE95-5B2B-4AA6-A3D2-0418D6F76D54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AD1CDE4-B34D-4E82-80F6-1F1418D0ED24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1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Запись математических выражений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ECBF04D-B32D-4CFB-8A6A-BFD531A3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Префиксная запись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Постфиксная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 +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Любое выражение можно представить в постфиксном виде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Обработка постфиксных выражений наиболее оптимальным образом использует обращение к памяти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Например: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в инфиксной записи соответствует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 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	в постфиксной записи</a:t>
            </a:r>
          </a:p>
        </p:txBody>
      </p:sp>
    </p:spTree>
    <p:extLst>
      <p:ext uri="{BB962C8B-B14F-4D97-AF65-F5344CB8AC3E}">
        <p14:creationId xmlns:p14="http://schemas.microsoft.com/office/powerpoint/2010/main" val="317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70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2013</Words>
  <Application>Microsoft Office PowerPoint</Application>
  <PresentationFormat>Широкоэкранный</PresentationFormat>
  <Paragraphs>305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3" baseType="lpstr">
      <vt:lpstr>Menlo</vt:lpstr>
      <vt:lpstr>Calibri</vt:lpstr>
      <vt:lpstr>Cormorant</vt:lpstr>
      <vt:lpstr>Arial</vt:lpstr>
      <vt:lpstr>HelveticaNeue LT CYR 57 Cond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Эволюция Архитектур</vt:lpstr>
      <vt:lpstr>Эволюция Архитектур</vt:lpstr>
      <vt:lpstr>Эволюция Архитектур</vt:lpstr>
      <vt:lpstr>Запись математических выражений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Алгоритм преобразования инфиксной записи в постфиксную</vt:lpstr>
      <vt:lpstr>Стековые архитектуры</vt:lpstr>
      <vt:lpstr>Эволюция Архитектур</vt:lpstr>
      <vt:lpstr>Особенности CISC</vt:lpstr>
      <vt:lpstr>Эволюция Архитектур</vt:lpstr>
      <vt:lpstr>Особенности RISC</vt:lpstr>
      <vt:lpstr>Преимущества RISC</vt:lpstr>
      <vt:lpstr>Недостатки RISC</vt:lpstr>
      <vt:lpstr>Эволюция Архитектур</vt:lpstr>
      <vt:lpstr>VLIW (Very Long Instruction Word)</vt:lpstr>
      <vt:lpstr>Недостатки VLIW</vt:lpstr>
      <vt:lpstr>EPIC (Explicitly Parallel Instruction Computing)</vt:lpstr>
      <vt:lpstr>Презентация PowerPoint</vt:lpstr>
      <vt:lpstr>Регистры в различных архитектурах</vt:lpstr>
      <vt:lpstr>Типы данных и размеры</vt:lpstr>
      <vt:lpstr>Классификация архитектур</vt:lpstr>
      <vt:lpstr>Классификация инструкций</vt:lpstr>
      <vt:lpstr>Классификация инструкций</vt:lpstr>
      <vt:lpstr>Способы адресации операндов</vt:lpstr>
      <vt:lpstr>Количество операндов в инструкции</vt:lpstr>
      <vt:lpstr>Сравнение RISC и CISC</vt:lpstr>
      <vt:lpstr>Адресация операндов в x86</vt:lpstr>
      <vt:lpstr>Регистр состояния x86</vt:lpstr>
      <vt:lpstr>Управление программой в x86</vt:lpstr>
      <vt:lpstr>Некоторые инструкции ISA x86</vt:lpstr>
      <vt:lpstr>Кодирование инструкций x86</vt:lpstr>
      <vt:lpstr>Архитектура ARM</vt:lpstr>
      <vt:lpstr>Кодирование инструкций ARM</vt:lpstr>
      <vt:lpstr>Примеры команд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14</cp:revision>
  <dcterms:created xsi:type="dcterms:W3CDTF">2019-10-29T03:27:57Z</dcterms:created>
  <dcterms:modified xsi:type="dcterms:W3CDTF">2024-04-04T11:56:38Z</dcterms:modified>
</cp:coreProperties>
</file>